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Light" charset="1" panose="020B0306030504020204"/>
      <p:regular r:id="rId10"/>
    </p:embeddedFont>
    <p:embeddedFont>
      <p:font typeface="Open Sans Light Bold" charset="1" panose="020B0806030504020204"/>
      <p:regular r:id="rId11"/>
    </p:embeddedFont>
    <p:embeddedFont>
      <p:font typeface="Open Sans Light Italics" charset="1" panose="020B0306030504020204"/>
      <p:regular r:id="rId12"/>
    </p:embeddedFont>
    <p:embeddedFont>
      <p:font typeface="Open Sans Light Bold Italics" charset="1" panose="020B0806030504020204"/>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slide" Target="slides/slide1.xml"/><Relationship Id="rId8" Type="http://schemas.openxmlformats.org/officeDocument/2006/relationships/font" Target="fonts/font8.fntdata"/><Relationship Id="rId3" Type="http://schemas.openxmlformats.org/officeDocument/2006/relationships/viewProps" Target="viewProps.xml"/><Relationship Id="rId21" Type="http://schemas.openxmlformats.org/officeDocument/2006/relationships/customXml" Target="../customXml/item2.xml"/><Relationship Id="rId12" Type="http://schemas.openxmlformats.org/officeDocument/2006/relationships/font" Target="fonts/font12.fntdata"/><Relationship Id="rId17" Type="http://schemas.openxmlformats.org/officeDocument/2006/relationships/font" Target="fonts/font17.fntdata"/><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font" Target="fonts/font11.fntdata"/><Relationship Id="rId6" Type="http://schemas.openxmlformats.org/officeDocument/2006/relationships/font" Target="fonts/font6.fntdata"/><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slide" Target="slides/slide2.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font" Target="fonts/font9.fntdata"/><Relationship Id="rId22"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jpe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4.png" Type="http://schemas.openxmlformats.org/officeDocument/2006/relationships/image"/><Relationship Id="rId14" Target="../media/image15.jpe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000"/>
          </a:blip>
          <a:srcRect l="27964" t="0" r="32445" b="0"/>
          <a:stretch>
            <a:fillRect/>
          </a:stretch>
        </p:blipFill>
        <p:spPr>
          <a:xfrm flipH="false" flipV="false" rot="0">
            <a:off x="-1346231" y="-99618"/>
            <a:ext cx="6804000" cy="10891718"/>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742945" y="4383346"/>
            <a:ext cx="496878" cy="485134"/>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92595" y="5787240"/>
            <a:ext cx="372124" cy="481573"/>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13831" y="3580438"/>
            <a:ext cx="529652" cy="462242"/>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778279" y="6664194"/>
            <a:ext cx="400755" cy="560854"/>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792595" y="7866883"/>
            <a:ext cx="397579" cy="397579"/>
          </a:xfrm>
          <a:prstGeom prst="rect">
            <a:avLst/>
          </a:prstGeom>
        </p:spPr>
      </p:pic>
      <p:pic>
        <p:nvPicPr>
          <p:cNvPr name="Picture 8" id="8"/>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785437" y="8774316"/>
            <a:ext cx="411895" cy="411895"/>
          </a:xfrm>
          <a:prstGeom prst="rect">
            <a:avLst/>
          </a:prstGeom>
        </p:spPr>
      </p:pic>
      <p:sp>
        <p:nvSpPr>
          <p:cNvPr name="TextBox 9" id="9"/>
          <p:cNvSpPr txBox="true"/>
          <p:nvPr/>
        </p:nvSpPr>
        <p:spPr>
          <a:xfrm rot="0">
            <a:off x="1341439" y="8745741"/>
            <a:ext cx="5238656" cy="1425575"/>
          </a:xfrm>
          <a:prstGeom prst="rect">
            <a:avLst/>
          </a:prstGeom>
        </p:spPr>
        <p:txBody>
          <a:bodyPr anchor="t" rtlCol="false" tIns="0" lIns="0" bIns="0" rIns="0">
            <a:spAutoFit/>
          </a:bodyPr>
          <a:lstStyle/>
          <a:p>
            <a:pPr>
              <a:lnSpc>
                <a:spcPts val="1960"/>
              </a:lnSpc>
            </a:pPr>
            <a:r>
              <a:rPr lang="en-US" spc="70" sz="1400">
                <a:solidFill>
                  <a:srgbClr val="000000"/>
                </a:solidFill>
                <a:latin typeface="Open Sans Light"/>
              </a:rPr>
              <a:t>More information about the </a:t>
            </a:r>
            <a:r>
              <a:rPr lang="en-US" spc="70" sz="1400">
                <a:solidFill>
                  <a:srgbClr val="496592"/>
                </a:solidFill>
                <a:latin typeface="Open Sans Light Bold"/>
              </a:rPr>
              <a:t>CyberPhish project</a:t>
            </a:r>
            <a:r>
              <a:rPr lang="en-US" spc="70" sz="1400">
                <a:solidFill>
                  <a:srgbClr val="000000"/>
                </a:solidFill>
                <a:latin typeface="Open Sans Light"/>
              </a:rPr>
              <a:t>: </a:t>
            </a:r>
            <a:r>
              <a:rPr lang="en-US" spc="60" u="sng" sz="1400">
                <a:solidFill>
                  <a:srgbClr val="496592"/>
                </a:solidFill>
                <a:latin typeface="Arimo Bold"/>
              </a:rPr>
              <a:t>https://cyberphish.eu/ </a:t>
            </a:r>
          </a:p>
          <a:p>
            <a:pPr>
              <a:lnSpc>
                <a:spcPts val="1960"/>
              </a:lnSpc>
            </a:pPr>
          </a:p>
          <a:p>
            <a:pPr>
              <a:lnSpc>
                <a:spcPts val="1960"/>
              </a:lnSpc>
            </a:pPr>
          </a:p>
          <a:p>
            <a:pPr>
              <a:lnSpc>
                <a:spcPts val="1960"/>
              </a:lnSpc>
            </a:pPr>
          </a:p>
          <a:p>
            <a:pPr>
              <a:lnSpc>
                <a:spcPts val="1540"/>
              </a:lnSpc>
              <a:spcBef>
                <a:spcPct val="0"/>
              </a:spcBef>
            </a:pPr>
          </a:p>
        </p:txBody>
      </p:sp>
      <p:sp>
        <p:nvSpPr>
          <p:cNvPr name="AutoShape 10" id="10"/>
          <p:cNvSpPr/>
          <p:nvPr/>
        </p:nvSpPr>
        <p:spPr>
          <a:xfrm rot="0">
            <a:off x="-19426" y="10530075"/>
            <a:ext cx="7579426" cy="0"/>
          </a:xfrm>
          <a:prstGeom prst="line">
            <a:avLst/>
          </a:prstGeom>
          <a:ln cap="flat" w="161925">
            <a:solidFill>
              <a:srgbClr val="3B6492">
                <a:alpha val="86667"/>
              </a:srgbClr>
            </a:solidFill>
            <a:prstDash val="solid"/>
            <a:headEnd type="none" len="sm" w="sm"/>
            <a:tailEnd type="none" len="sm" w="sm"/>
          </a:ln>
        </p:spPr>
      </p:sp>
      <p:pic>
        <p:nvPicPr>
          <p:cNvPr name="Picture 11" id="11"/>
          <p:cNvPicPr>
            <a:picLocks noChangeAspect="true"/>
          </p:cNvPicPr>
          <p:nvPr/>
        </p:nvPicPr>
        <p:blipFill>
          <a:blip r:embed="rId15"/>
          <a:srcRect l="0" t="0" r="0" b="0"/>
          <a:stretch>
            <a:fillRect/>
          </a:stretch>
        </p:blipFill>
        <p:spPr>
          <a:xfrm flipH="false" flipV="false" rot="0">
            <a:off x="5681132" y="9238292"/>
            <a:ext cx="1648060" cy="560340"/>
          </a:xfrm>
          <a:prstGeom prst="rect">
            <a:avLst/>
          </a:prstGeom>
        </p:spPr>
      </p:pic>
      <p:pic>
        <p:nvPicPr>
          <p:cNvPr name="Picture 12" id="12"/>
          <p:cNvPicPr>
            <a:picLocks noChangeAspect="true"/>
          </p:cNvPicPr>
          <p:nvPr/>
        </p:nvPicPr>
        <p:blipFill>
          <a:blip r:embed="rId16"/>
          <a:srcRect l="0" t="0" r="0" b="0"/>
          <a:stretch>
            <a:fillRect/>
          </a:stretch>
        </p:blipFill>
        <p:spPr>
          <a:xfrm flipH="false" flipV="false" rot="0">
            <a:off x="5681132" y="10061090"/>
            <a:ext cx="1727014" cy="373813"/>
          </a:xfrm>
          <a:prstGeom prst="rect">
            <a:avLst/>
          </a:prstGeom>
        </p:spPr>
      </p:pic>
      <p:grpSp>
        <p:nvGrpSpPr>
          <p:cNvPr name="Group 13" id="13"/>
          <p:cNvGrpSpPr/>
          <p:nvPr/>
        </p:nvGrpSpPr>
        <p:grpSpPr>
          <a:xfrm rot="0">
            <a:off x="7217646" y="104181"/>
            <a:ext cx="190500" cy="190500"/>
            <a:chOff x="0" y="0"/>
            <a:chExt cx="1913890" cy="1913890"/>
          </a:xfrm>
        </p:grpSpPr>
        <p:sp>
          <p:nvSpPr>
            <p:cNvPr name="Freeform 14" id="14"/>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7BD4F6"/>
            </a:solidFill>
          </p:spPr>
        </p:sp>
      </p:grpSp>
      <p:sp>
        <p:nvSpPr>
          <p:cNvPr name="TextBox 15" id="15"/>
          <p:cNvSpPr txBox="true"/>
          <p:nvPr/>
        </p:nvSpPr>
        <p:spPr>
          <a:xfrm rot="0">
            <a:off x="556732" y="677550"/>
            <a:ext cx="6809389" cy="1654175"/>
          </a:xfrm>
          <a:prstGeom prst="rect">
            <a:avLst/>
          </a:prstGeom>
        </p:spPr>
        <p:txBody>
          <a:bodyPr anchor="t" rtlCol="false" tIns="0" lIns="0" bIns="0" rIns="0">
            <a:spAutoFit/>
          </a:bodyPr>
          <a:lstStyle/>
          <a:p>
            <a:pPr algn="ctr">
              <a:lnSpc>
                <a:spcPts val="3359"/>
              </a:lnSpc>
            </a:pPr>
            <a:r>
              <a:rPr lang="en-US" sz="2399">
                <a:solidFill>
                  <a:srgbClr val="496592"/>
                </a:solidFill>
                <a:latin typeface="Open Sans Light Bold"/>
              </a:rPr>
              <a:t>We kindly invite you to participate in the online course about phishing! </a:t>
            </a:r>
          </a:p>
          <a:p>
            <a:pPr algn="ctr">
              <a:lnSpc>
                <a:spcPts val="2239"/>
              </a:lnSpc>
            </a:pPr>
          </a:p>
          <a:p>
            <a:pPr algn="ctr">
              <a:lnSpc>
                <a:spcPts val="2239"/>
              </a:lnSpc>
            </a:pPr>
          </a:p>
          <a:p>
            <a:pPr algn="ctr">
              <a:lnSpc>
                <a:spcPts val="2239"/>
              </a:lnSpc>
            </a:pPr>
          </a:p>
        </p:txBody>
      </p:sp>
      <p:sp>
        <p:nvSpPr>
          <p:cNvPr name="TextBox 16" id="16"/>
          <p:cNvSpPr txBox="true"/>
          <p:nvPr/>
        </p:nvSpPr>
        <p:spPr>
          <a:xfrm rot="0">
            <a:off x="1342098" y="4354771"/>
            <a:ext cx="5293448" cy="983615"/>
          </a:xfrm>
          <a:prstGeom prst="rect">
            <a:avLst/>
          </a:prstGeom>
        </p:spPr>
        <p:txBody>
          <a:bodyPr anchor="t" rtlCol="false" tIns="0" lIns="0" bIns="0" rIns="0">
            <a:spAutoFit/>
          </a:bodyPr>
          <a:lstStyle/>
          <a:p>
            <a:pPr>
              <a:lnSpc>
                <a:spcPts val="1960"/>
              </a:lnSpc>
              <a:spcBef>
                <a:spcPct val="0"/>
              </a:spcBef>
            </a:pPr>
            <a:r>
              <a:rPr lang="en-US" sz="1400">
                <a:solidFill>
                  <a:srgbClr val="000000"/>
                </a:solidFill>
                <a:latin typeface="Open Sans Light"/>
              </a:rPr>
              <a:t>You will learn about</a:t>
            </a:r>
            <a:r>
              <a:rPr lang="en-US" sz="1400">
                <a:solidFill>
                  <a:srgbClr val="496592"/>
                </a:solidFill>
                <a:latin typeface="Open Sans Light"/>
              </a:rPr>
              <a:t> </a:t>
            </a:r>
            <a:r>
              <a:rPr lang="en-US" sz="1400">
                <a:solidFill>
                  <a:srgbClr val="496592"/>
                </a:solidFill>
                <a:latin typeface="Open Sans Light Bold"/>
              </a:rPr>
              <a:t>phishing attacks</a:t>
            </a:r>
            <a:r>
              <a:rPr lang="en-US" sz="1400">
                <a:solidFill>
                  <a:srgbClr val="496592"/>
                </a:solidFill>
                <a:latin typeface="Open Sans Light"/>
              </a:rPr>
              <a:t> </a:t>
            </a:r>
            <a:r>
              <a:rPr lang="en-US" sz="1400">
                <a:solidFill>
                  <a:srgbClr val="000000"/>
                </a:solidFill>
                <a:latin typeface="Open Sans Light"/>
              </a:rPr>
              <a:t>through an online training material and a scenarios in which you will have to recognise whether or not it is a phishing case and what actions you would take in such a situation.</a:t>
            </a:r>
            <a:r>
              <a:rPr lang="en-US" sz="1400">
                <a:solidFill>
                  <a:srgbClr val="496592"/>
                </a:solidFill>
                <a:latin typeface="Open Sans Light"/>
              </a:rPr>
              <a:t> </a:t>
            </a:r>
          </a:p>
        </p:txBody>
      </p:sp>
      <p:sp>
        <p:nvSpPr>
          <p:cNvPr name="TextBox 17" id="17"/>
          <p:cNvSpPr txBox="true"/>
          <p:nvPr/>
        </p:nvSpPr>
        <p:spPr>
          <a:xfrm rot="0">
            <a:off x="1342098" y="5758665"/>
            <a:ext cx="5461902" cy="735965"/>
          </a:xfrm>
          <a:prstGeom prst="rect">
            <a:avLst/>
          </a:prstGeom>
        </p:spPr>
        <p:txBody>
          <a:bodyPr anchor="t" rtlCol="false" tIns="0" lIns="0" bIns="0" rIns="0">
            <a:spAutoFit/>
          </a:bodyPr>
          <a:lstStyle/>
          <a:p>
            <a:pPr>
              <a:lnSpc>
                <a:spcPts val="1960"/>
              </a:lnSpc>
            </a:pPr>
            <a:r>
              <a:rPr lang="en-US" sz="1400">
                <a:solidFill>
                  <a:srgbClr val="000000"/>
                </a:solidFill>
                <a:latin typeface="Open Sans Light"/>
              </a:rPr>
              <a:t>The scenarios tool will help you</a:t>
            </a:r>
            <a:r>
              <a:rPr lang="en-US" sz="1400">
                <a:solidFill>
                  <a:srgbClr val="496592"/>
                </a:solidFill>
                <a:latin typeface="Open Sans Light Bold"/>
              </a:rPr>
              <a:t> better understand fraud</a:t>
            </a:r>
            <a:r>
              <a:rPr lang="en-US" sz="1400">
                <a:solidFill>
                  <a:srgbClr val="000000"/>
                </a:solidFill>
                <a:latin typeface="Open Sans Light"/>
              </a:rPr>
              <a:t> and </a:t>
            </a:r>
            <a:r>
              <a:rPr lang="en-US" sz="1400">
                <a:solidFill>
                  <a:srgbClr val="496592"/>
                </a:solidFill>
                <a:latin typeface="Open Sans Light Bold"/>
              </a:rPr>
              <a:t>gain knowledge interactively</a:t>
            </a:r>
            <a:r>
              <a:rPr lang="en-US" sz="1400">
                <a:solidFill>
                  <a:srgbClr val="000000"/>
                </a:solidFill>
                <a:latin typeface="Open Sans Light"/>
              </a:rPr>
              <a:t>.</a:t>
            </a:r>
          </a:p>
          <a:p>
            <a:pPr>
              <a:lnSpc>
                <a:spcPts val="1960"/>
              </a:lnSpc>
              <a:spcBef>
                <a:spcPct val="0"/>
              </a:spcBef>
            </a:pPr>
          </a:p>
        </p:txBody>
      </p:sp>
      <p:sp>
        <p:nvSpPr>
          <p:cNvPr name="TextBox 18" id="18"/>
          <p:cNvSpPr txBox="true"/>
          <p:nvPr/>
        </p:nvSpPr>
        <p:spPr>
          <a:xfrm rot="0">
            <a:off x="1342098" y="6635619"/>
            <a:ext cx="5163064" cy="1231265"/>
          </a:xfrm>
          <a:prstGeom prst="rect">
            <a:avLst/>
          </a:prstGeom>
        </p:spPr>
        <p:txBody>
          <a:bodyPr anchor="t" rtlCol="false" tIns="0" lIns="0" bIns="0" rIns="0">
            <a:spAutoFit/>
          </a:bodyPr>
          <a:lstStyle/>
          <a:p>
            <a:pPr>
              <a:lnSpc>
                <a:spcPts val="1960"/>
              </a:lnSpc>
            </a:pPr>
            <a:r>
              <a:rPr lang="en-US" sz="1400">
                <a:solidFill>
                  <a:srgbClr val="000000"/>
                </a:solidFill>
                <a:latin typeface="Open Sans Light"/>
              </a:rPr>
              <a:t>All course participants completed the course will be </a:t>
            </a:r>
            <a:r>
              <a:rPr lang="en-US" sz="1400">
                <a:solidFill>
                  <a:srgbClr val="496592"/>
                </a:solidFill>
                <a:latin typeface="Open Sans Light Bold"/>
              </a:rPr>
              <a:t>awarded certificates</a:t>
            </a:r>
            <a:r>
              <a:rPr lang="en-US" sz="1400">
                <a:solidFill>
                  <a:srgbClr val="000000"/>
                </a:solidFill>
                <a:latin typeface="Open Sans Light"/>
              </a:rPr>
              <a:t>. </a:t>
            </a:r>
          </a:p>
          <a:p>
            <a:pPr>
              <a:lnSpc>
                <a:spcPts val="1960"/>
              </a:lnSpc>
            </a:pPr>
            <a:r>
              <a:rPr lang="en-US" sz="1400">
                <a:solidFill>
                  <a:srgbClr val="000000"/>
                </a:solidFill>
                <a:latin typeface="Arimo"/>
              </a:rPr>
              <a:t>Participants completed course with highest scores will be </a:t>
            </a:r>
            <a:r>
              <a:rPr lang="en-US" sz="1400">
                <a:solidFill>
                  <a:srgbClr val="496592"/>
                </a:solidFill>
                <a:latin typeface="Arimo Bold"/>
              </a:rPr>
              <a:t>awarded prizes</a:t>
            </a:r>
            <a:r>
              <a:rPr lang="en-US" sz="1400">
                <a:solidFill>
                  <a:srgbClr val="000000"/>
                </a:solidFill>
                <a:latin typeface="Arimo"/>
              </a:rPr>
              <a:t>.</a:t>
            </a:r>
          </a:p>
          <a:p>
            <a:pPr>
              <a:lnSpc>
                <a:spcPts val="1960"/>
              </a:lnSpc>
              <a:spcBef>
                <a:spcPct val="0"/>
              </a:spcBef>
            </a:pPr>
          </a:p>
        </p:txBody>
      </p:sp>
      <p:sp>
        <p:nvSpPr>
          <p:cNvPr name="TextBox 19" id="19"/>
          <p:cNvSpPr txBox="true"/>
          <p:nvPr/>
        </p:nvSpPr>
        <p:spPr>
          <a:xfrm rot="0">
            <a:off x="1342098" y="7829628"/>
            <a:ext cx="5541731" cy="735965"/>
          </a:xfrm>
          <a:prstGeom prst="rect">
            <a:avLst/>
          </a:prstGeom>
        </p:spPr>
        <p:txBody>
          <a:bodyPr anchor="t" rtlCol="false" tIns="0" lIns="0" bIns="0" rIns="0">
            <a:spAutoFit/>
          </a:bodyPr>
          <a:lstStyle/>
          <a:p>
            <a:pPr>
              <a:lnSpc>
                <a:spcPts val="1960"/>
              </a:lnSpc>
              <a:spcBef>
                <a:spcPct val="0"/>
              </a:spcBef>
            </a:pPr>
            <a:r>
              <a:rPr lang="en-US" sz="1400">
                <a:solidFill>
                  <a:srgbClr val="496592"/>
                </a:solidFill>
                <a:latin typeface="Open Sans Light Bold"/>
              </a:rPr>
              <a:t>Course participants will develop competences that will help them to highlight threats and take appropriate preventive measures. </a:t>
            </a:r>
          </a:p>
        </p:txBody>
      </p:sp>
      <p:grpSp>
        <p:nvGrpSpPr>
          <p:cNvPr name="Group 20" id="20"/>
          <p:cNvGrpSpPr/>
          <p:nvPr/>
        </p:nvGrpSpPr>
        <p:grpSpPr>
          <a:xfrm rot="0">
            <a:off x="6962752" y="366681"/>
            <a:ext cx="230567" cy="230567"/>
            <a:chOff x="0" y="0"/>
            <a:chExt cx="1913890" cy="1913890"/>
          </a:xfrm>
        </p:grpSpPr>
        <p:sp>
          <p:nvSpPr>
            <p:cNvPr name="Freeform 21" id="21"/>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496592"/>
            </a:solidFill>
          </p:spPr>
        </p:sp>
      </p:grpSp>
      <p:grpSp>
        <p:nvGrpSpPr>
          <p:cNvPr name="Group 22" id="22"/>
          <p:cNvGrpSpPr/>
          <p:nvPr/>
        </p:nvGrpSpPr>
        <p:grpSpPr>
          <a:xfrm rot="0">
            <a:off x="7258279" y="640717"/>
            <a:ext cx="149867" cy="149867"/>
            <a:chOff x="0" y="0"/>
            <a:chExt cx="1913890" cy="1913890"/>
          </a:xfrm>
        </p:grpSpPr>
        <p:sp>
          <p:nvSpPr>
            <p:cNvPr name="Freeform 23" id="23"/>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004AAD"/>
            </a:solidFill>
          </p:spPr>
        </p:sp>
      </p:grpSp>
      <p:grpSp>
        <p:nvGrpSpPr>
          <p:cNvPr name="Group 24" id="24"/>
          <p:cNvGrpSpPr/>
          <p:nvPr/>
        </p:nvGrpSpPr>
        <p:grpSpPr>
          <a:xfrm rot="0">
            <a:off x="6505162" y="216814"/>
            <a:ext cx="149867" cy="149867"/>
            <a:chOff x="0" y="0"/>
            <a:chExt cx="1913890" cy="1913890"/>
          </a:xfrm>
        </p:grpSpPr>
        <p:sp>
          <p:nvSpPr>
            <p:cNvPr name="Freeform 25" id="25"/>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89BBDE"/>
            </a:solidFill>
          </p:spPr>
        </p:sp>
      </p:grpSp>
      <p:grpSp>
        <p:nvGrpSpPr>
          <p:cNvPr name="Group 26" id="26"/>
          <p:cNvGrpSpPr/>
          <p:nvPr/>
        </p:nvGrpSpPr>
        <p:grpSpPr>
          <a:xfrm rot="0">
            <a:off x="499651" y="8450310"/>
            <a:ext cx="230567" cy="230567"/>
            <a:chOff x="0" y="0"/>
            <a:chExt cx="1913890" cy="1913890"/>
          </a:xfrm>
        </p:grpSpPr>
        <p:sp>
          <p:nvSpPr>
            <p:cNvPr name="Freeform 27" id="27"/>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89BBDE"/>
            </a:solidFill>
          </p:spPr>
        </p:sp>
      </p:grpSp>
      <p:grpSp>
        <p:nvGrpSpPr>
          <p:cNvPr name="Group 28" id="28"/>
          <p:cNvGrpSpPr/>
          <p:nvPr/>
        </p:nvGrpSpPr>
        <p:grpSpPr>
          <a:xfrm rot="0">
            <a:off x="198937" y="8774316"/>
            <a:ext cx="149412" cy="149412"/>
            <a:chOff x="0" y="0"/>
            <a:chExt cx="1913890" cy="1913890"/>
          </a:xfrm>
        </p:grpSpPr>
        <p:sp>
          <p:nvSpPr>
            <p:cNvPr name="Freeform 29" id="29"/>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7BD4F6"/>
            </a:solidFill>
          </p:spPr>
        </p:sp>
      </p:grpSp>
      <p:sp>
        <p:nvSpPr>
          <p:cNvPr name="AutoShape 30" id="30"/>
          <p:cNvSpPr/>
          <p:nvPr/>
        </p:nvSpPr>
        <p:spPr>
          <a:xfrm rot="5400000">
            <a:off x="58263" y="5265037"/>
            <a:ext cx="10960937" cy="0"/>
          </a:xfrm>
          <a:prstGeom prst="line">
            <a:avLst/>
          </a:prstGeom>
          <a:ln cap="flat" w="161925">
            <a:solidFill>
              <a:srgbClr val="3B6492">
                <a:alpha val="4706"/>
              </a:srgbClr>
            </a:solidFill>
            <a:prstDash val="solid"/>
            <a:headEnd type="none" len="sm" w="sm"/>
            <a:tailEnd type="none" len="sm" w="sm"/>
          </a:ln>
        </p:spPr>
      </p:sp>
      <p:grpSp>
        <p:nvGrpSpPr>
          <p:cNvPr name="Group 31" id="31"/>
          <p:cNvGrpSpPr/>
          <p:nvPr/>
        </p:nvGrpSpPr>
        <p:grpSpPr>
          <a:xfrm rot="0">
            <a:off x="662996" y="1431583"/>
            <a:ext cx="149412" cy="149412"/>
            <a:chOff x="0" y="0"/>
            <a:chExt cx="1913890" cy="1913890"/>
          </a:xfrm>
        </p:grpSpPr>
        <p:sp>
          <p:nvSpPr>
            <p:cNvPr name="Freeform 32" id="32"/>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89BBDE"/>
            </a:solidFill>
          </p:spPr>
        </p:sp>
      </p:grpSp>
      <p:grpSp>
        <p:nvGrpSpPr>
          <p:cNvPr name="Group 33" id="33"/>
          <p:cNvGrpSpPr/>
          <p:nvPr/>
        </p:nvGrpSpPr>
        <p:grpSpPr>
          <a:xfrm rot="0">
            <a:off x="958772" y="1714998"/>
            <a:ext cx="149412" cy="149412"/>
            <a:chOff x="0" y="0"/>
            <a:chExt cx="1913890" cy="1913890"/>
          </a:xfrm>
        </p:grpSpPr>
        <p:sp>
          <p:nvSpPr>
            <p:cNvPr name="Freeform 34" id="34"/>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496592"/>
            </a:solidFill>
          </p:spPr>
        </p:sp>
      </p:grpSp>
      <p:grpSp>
        <p:nvGrpSpPr>
          <p:cNvPr name="Group 35" id="35"/>
          <p:cNvGrpSpPr/>
          <p:nvPr/>
        </p:nvGrpSpPr>
        <p:grpSpPr>
          <a:xfrm rot="0">
            <a:off x="628867" y="1976470"/>
            <a:ext cx="149412" cy="149412"/>
            <a:chOff x="0" y="0"/>
            <a:chExt cx="1913890" cy="1913890"/>
          </a:xfrm>
        </p:grpSpPr>
        <p:sp>
          <p:nvSpPr>
            <p:cNvPr name="Freeform 36" id="36"/>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FFFF"/>
            </a:solidFill>
          </p:spPr>
        </p:sp>
      </p:grpSp>
      <p:sp>
        <p:nvSpPr>
          <p:cNvPr name="TextBox 37" id="37"/>
          <p:cNvSpPr txBox="true"/>
          <p:nvPr/>
        </p:nvSpPr>
        <p:spPr>
          <a:xfrm rot="0">
            <a:off x="1342098" y="3782984"/>
            <a:ext cx="2857371" cy="240665"/>
          </a:xfrm>
          <a:prstGeom prst="rect">
            <a:avLst/>
          </a:prstGeom>
        </p:spPr>
        <p:txBody>
          <a:bodyPr anchor="t" rtlCol="false" tIns="0" lIns="0" bIns="0" rIns="0">
            <a:spAutoFit/>
          </a:bodyPr>
          <a:lstStyle/>
          <a:p>
            <a:pPr algn="ctr">
              <a:lnSpc>
                <a:spcPts val="1960"/>
              </a:lnSpc>
              <a:spcBef>
                <a:spcPct val="0"/>
              </a:spcBef>
            </a:pPr>
            <a:r>
              <a:rPr lang="en-US" sz="1400">
                <a:solidFill>
                  <a:srgbClr val="000000"/>
                </a:solidFill>
                <a:latin typeface="Open Sans Light"/>
              </a:rPr>
              <a:t>D</a:t>
            </a:r>
            <a:r>
              <a:rPr lang="en-US" sz="1400">
                <a:solidFill>
                  <a:srgbClr val="000000"/>
                </a:solidFill>
                <a:latin typeface="Open Sans Light"/>
              </a:rPr>
              <a:t>uration of pilot training  </a:t>
            </a:r>
            <a:r>
              <a:rPr lang="en-US" sz="1400">
                <a:solidFill>
                  <a:srgbClr val="496592"/>
                </a:solidFill>
                <a:latin typeface="Open Sans Light Bold"/>
              </a:rPr>
              <a:t>4-6 week</a:t>
            </a:r>
            <a:r>
              <a:rPr lang="en-US" sz="1400">
                <a:solidFill>
                  <a:srgbClr val="000000"/>
                </a:solidFill>
                <a:latin typeface="Open Sans Light"/>
              </a:rPr>
              <a:t> </a:t>
            </a:r>
          </a:p>
        </p:txBody>
      </p:sp>
      <p:sp>
        <p:nvSpPr>
          <p:cNvPr name="TextBox 38" id="38"/>
          <p:cNvSpPr txBox="true"/>
          <p:nvPr/>
        </p:nvSpPr>
        <p:spPr>
          <a:xfrm rot="0">
            <a:off x="1342098" y="2657133"/>
            <a:ext cx="3551039" cy="238125"/>
          </a:xfrm>
          <a:prstGeom prst="rect">
            <a:avLst/>
          </a:prstGeom>
        </p:spPr>
        <p:txBody>
          <a:bodyPr anchor="t" rtlCol="false" tIns="0" lIns="0" bIns="0" rIns="0">
            <a:spAutoFit/>
          </a:bodyPr>
          <a:lstStyle/>
          <a:p>
            <a:pPr algn="ctr">
              <a:lnSpc>
                <a:spcPts val="2099"/>
              </a:lnSpc>
              <a:spcBef>
                <a:spcPct val="0"/>
              </a:spcBef>
            </a:pPr>
            <a:r>
              <a:rPr lang="en-US" sz="1499">
                <a:solidFill>
                  <a:srgbClr val="496592"/>
                </a:solidFill>
                <a:latin typeface="Open Sans Light Bold"/>
              </a:rPr>
              <a:t>Registration to online training: &lt;link&gt;</a:t>
            </a:r>
          </a:p>
        </p:txBody>
      </p:sp>
      <p:sp>
        <p:nvSpPr>
          <p:cNvPr name="TextBox 39" id="39"/>
          <p:cNvSpPr txBox="true"/>
          <p:nvPr/>
        </p:nvSpPr>
        <p:spPr>
          <a:xfrm rot="0">
            <a:off x="1341439" y="9453766"/>
            <a:ext cx="4196633" cy="1036320"/>
          </a:xfrm>
          <a:prstGeom prst="rect">
            <a:avLst/>
          </a:prstGeom>
        </p:spPr>
        <p:txBody>
          <a:bodyPr anchor="t" rtlCol="false" tIns="0" lIns="0" bIns="0" rIns="0">
            <a:spAutoFit/>
          </a:bodyPr>
          <a:lstStyle/>
          <a:p>
            <a:pPr algn="just">
              <a:lnSpc>
                <a:spcPts val="1679"/>
              </a:lnSpc>
            </a:pPr>
            <a:r>
              <a:rPr lang="en-US" sz="1200">
                <a:solidFill>
                  <a:srgbClr val="426592"/>
                </a:solidFill>
                <a:latin typeface="Open Sans Italics"/>
              </a:rPr>
              <a:t>Trainings are organized in the framework of the </a:t>
            </a:r>
          </a:p>
          <a:p>
            <a:pPr algn="just">
              <a:lnSpc>
                <a:spcPts val="1679"/>
              </a:lnSpc>
            </a:pPr>
            <a:r>
              <a:rPr lang="en-US" sz="1200">
                <a:solidFill>
                  <a:srgbClr val="426592"/>
                </a:solidFill>
                <a:latin typeface="Open Sans Italics"/>
              </a:rPr>
              <a:t>CyberPhish (Safeguarding against Phishing in the age of 4th Industrial Revolution) project which is funded under the Erasmus+ programme.</a:t>
            </a:r>
          </a:p>
          <a:p>
            <a:pPr algn="just">
              <a:lnSpc>
                <a:spcPts val="16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000"/>
          </a:blip>
          <a:srcRect l="27964" t="0" r="32445" b="0"/>
          <a:stretch>
            <a:fillRect/>
          </a:stretch>
        </p:blipFill>
        <p:spPr>
          <a:xfrm flipH="false" flipV="false" rot="0">
            <a:off x="-1346231" y="-199718"/>
            <a:ext cx="6804000" cy="10891718"/>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742945" y="3977889"/>
            <a:ext cx="496878" cy="485134"/>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41973" y="5105214"/>
            <a:ext cx="372124" cy="481573"/>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662996" y="3196854"/>
            <a:ext cx="529652" cy="462242"/>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812408" y="5894057"/>
            <a:ext cx="400755" cy="560854"/>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829245" y="7027272"/>
            <a:ext cx="397579" cy="397579"/>
          </a:xfrm>
          <a:prstGeom prst="rect">
            <a:avLst/>
          </a:prstGeom>
        </p:spPr>
      </p:pic>
      <p:sp>
        <p:nvSpPr>
          <p:cNvPr name="AutoShape 8" id="8"/>
          <p:cNvSpPr/>
          <p:nvPr/>
        </p:nvSpPr>
        <p:spPr>
          <a:xfrm rot="0">
            <a:off x="-19426" y="10530075"/>
            <a:ext cx="7579426" cy="0"/>
          </a:xfrm>
          <a:prstGeom prst="line">
            <a:avLst/>
          </a:prstGeom>
          <a:ln cap="flat" w="161925">
            <a:solidFill>
              <a:srgbClr val="3B6492">
                <a:alpha val="86667"/>
              </a:srgbClr>
            </a:solidFill>
            <a:prstDash val="solid"/>
            <a:headEnd type="none" len="sm" w="sm"/>
            <a:tailEnd type="none" len="sm" w="sm"/>
          </a:ln>
        </p:spPr>
      </p:sp>
      <p:pic>
        <p:nvPicPr>
          <p:cNvPr name="Picture 9" id="9"/>
          <p:cNvPicPr>
            <a:picLocks noChangeAspect="true"/>
          </p:cNvPicPr>
          <p:nvPr/>
        </p:nvPicPr>
        <p:blipFill>
          <a:blip r:embed="rId13"/>
          <a:srcRect l="0" t="0" r="0" b="0"/>
          <a:stretch>
            <a:fillRect/>
          </a:stretch>
        </p:blipFill>
        <p:spPr>
          <a:xfrm flipH="false" flipV="false" rot="0">
            <a:off x="5681132" y="9238292"/>
            <a:ext cx="1648060" cy="560340"/>
          </a:xfrm>
          <a:prstGeom prst="rect">
            <a:avLst/>
          </a:prstGeom>
        </p:spPr>
      </p:pic>
      <p:pic>
        <p:nvPicPr>
          <p:cNvPr name="Picture 10" id="10"/>
          <p:cNvPicPr>
            <a:picLocks noChangeAspect="true"/>
          </p:cNvPicPr>
          <p:nvPr/>
        </p:nvPicPr>
        <p:blipFill>
          <a:blip r:embed="rId14"/>
          <a:srcRect l="0" t="0" r="0" b="0"/>
          <a:stretch>
            <a:fillRect/>
          </a:stretch>
        </p:blipFill>
        <p:spPr>
          <a:xfrm flipH="false" flipV="false" rot="0">
            <a:off x="5681132" y="10061090"/>
            <a:ext cx="1727014" cy="373813"/>
          </a:xfrm>
          <a:prstGeom prst="rect">
            <a:avLst/>
          </a:prstGeom>
        </p:spPr>
      </p:pic>
      <p:grpSp>
        <p:nvGrpSpPr>
          <p:cNvPr name="Group 11" id="11"/>
          <p:cNvGrpSpPr/>
          <p:nvPr/>
        </p:nvGrpSpPr>
        <p:grpSpPr>
          <a:xfrm rot="0">
            <a:off x="7217646" y="104181"/>
            <a:ext cx="190500" cy="190500"/>
            <a:chOff x="0" y="0"/>
            <a:chExt cx="1913890" cy="1913890"/>
          </a:xfrm>
        </p:grpSpPr>
        <p:sp>
          <p:nvSpPr>
            <p:cNvPr name="Freeform 12" id="12"/>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7BD4F6"/>
            </a:solidFill>
          </p:spPr>
        </p:sp>
      </p:grpSp>
      <p:sp>
        <p:nvSpPr>
          <p:cNvPr name="TextBox 13" id="13"/>
          <p:cNvSpPr txBox="true"/>
          <p:nvPr/>
        </p:nvSpPr>
        <p:spPr>
          <a:xfrm rot="0">
            <a:off x="556732" y="677550"/>
            <a:ext cx="6809389" cy="1377950"/>
          </a:xfrm>
          <a:prstGeom prst="rect">
            <a:avLst/>
          </a:prstGeom>
        </p:spPr>
        <p:txBody>
          <a:bodyPr anchor="t" rtlCol="false" tIns="0" lIns="0" bIns="0" rIns="0">
            <a:spAutoFit/>
          </a:bodyPr>
          <a:lstStyle/>
          <a:p>
            <a:pPr algn="ctr">
              <a:lnSpc>
                <a:spcPts val="3359"/>
              </a:lnSpc>
            </a:pPr>
            <a:r>
              <a:rPr lang="en-US" sz="2399">
                <a:solidFill>
                  <a:srgbClr val="496592"/>
                </a:solidFill>
                <a:latin typeface="Open Sans Light Bold"/>
              </a:rPr>
              <a:t>We kindly invite you to participate in the online course about phishing!</a:t>
            </a:r>
            <a:r>
              <a:rPr lang="en-US" sz="2399">
                <a:solidFill>
                  <a:srgbClr val="496592"/>
                </a:solidFill>
                <a:latin typeface="Arimo Bold"/>
              </a:rPr>
              <a:t> </a:t>
            </a:r>
          </a:p>
          <a:p>
            <a:pPr algn="ctr">
              <a:lnSpc>
                <a:spcPts val="2239"/>
              </a:lnSpc>
            </a:pPr>
          </a:p>
          <a:p>
            <a:pPr algn="ctr">
              <a:lnSpc>
                <a:spcPts val="2239"/>
              </a:lnSpc>
            </a:pPr>
          </a:p>
        </p:txBody>
      </p:sp>
      <p:sp>
        <p:nvSpPr>
          <p:cNvPr name="TextBox 14" id="14"/>
          <p:cNvSpPr txBox="true"/>
          <p:nvPr/>
        </p:nvSpPr>
        <p:spPr>
          <a:xfrm rot="0">
            <a:off x="1300490" y="3418431"/>
            <a:ext cx="5842506" cy="240665"/>
          </a:xfrm>
          <a:prstGeom prst="rect">
            <a:avLst/>
          </a:prstGeom>
        </p:spPr>
        <p:txBody>
          <a:bodyPr anchor="t" rtlCol="false" tIns="0" lIns="0" bIns="0" rIns="0">
            <a:spAutoFit/>
          </a:bodyPr>
          <a:lstStyle/>
          <a:p>
            <a:pPr>
              <a:lnSpc>
                <a:spcPts val="1960"/>
              </a:lnSpc>
              <a:spcBef>
                <a:spcPct val="0"/>
              </a:spcBef>
            </a:pPr>
            <a:r>
              <a:rPr lang="en-US" sz="1400">
                <a:solidFill>
                  <a:srgbClr val="000000"/>
                </a:solidFill>
                <a:latin typeface="Open Sans Light"/>
              </a:rPr>
              <a:t>Duration of pilot training </a:t>
            </a:r>
            <a:r>
              <a:rPr lang="en-US" sz="1400">
                <a:solidFill>
                  <a:srgbClr val="496592"/>
                </a:solidFill>
                <a:latin typeface="Open Sans Light Bold"/>
              </a:rPr>
              <a:t>4-6 week</a:t>
            </a:r>
            <a:r>
              <a:rPr lang="en-US" sz="1400">
                <a:solidFill>
                  <a:srgbClr val="000000"/>
                </a:solidFill>
                <a:latin typeface="Open Sans Light"/>
              </a:rPr>
              <a:t>.</a:t>
            </a:r>
          </a:p>
        </p:txBody>
      </p:sp>
      <p:sp>
        <p:nvSpPr>
          <p:cNvPr name="TextBox 15" id="15"/>
          <p:cNvSpPr txBox="true"/>
          <p:nvPr/>
        </p:nvSpPr>
        <p:spPr>
          <a:xfrm rot="0">
            <a:off x="1300490" y="3949314"/>
            <a:ext cx="5503510" cy="983615"/>
          </a:xfrm>
          <a:prstGeom prst="rect">
            <a:avLst/>
          </a:prstGeom>
        </p:spPr>
        <p:txBody>
          <a:bodyPr anchor="t" rtlCol="false" tIns="0" lIns="0" bIns="0" rIns="0">
            <a:spAutoFit/>
          </a:bodyPr>
          <a:lstStyle/>
          <a:p>
            <a:pPr>
              <a:lnSpc>
                <a:spcPts val="1960"/>
              </a:lnSpc>
              <a:spcBef>
                <a:spcPct val="0"/>
              </a:spcBef>
            </a:pPr>
            <a:r>
              <a:rPr lang="en-US" sz="1400">
                <a:solidFill>
                  <a:srgbClr val="000000"/>
                </a:solidFill>
                <a:latin typeface="Open Sans Light"/>
              </a:rPr>
              <a:t>You will learn about</a:t>
            </a:r>
            <a:r>
              <a:rPr lang="en-US" sz="1400">
                <a:solidFill>
                  <a:srgbClr val="496592"/>
                </a:solidFill>
                <a:latin typeface="Open Sans Light"/>
              </a:rPr>
              <a:t> </a:t>
            </a:r>
            <a:r>
              <a:rPr lang="en-US" sz="1400">
                <a:solidFill>
                  <a:srgbClr val="496592"/>
                </a:solidFill>
                <a:latin typeface="Open Sans Light Bold"/>
              </a:rPr>
              <a:t>phishing attacks</a:t>
            </a:r>
            <a:r>
              <a:rPr lang="en-US" sz="1400">
                <a:solidFill>
                  <a:srgbClr val="496592"/>
                </a:solidFill>
                <a:latin typeface="Open Sans Light"/>
              </a:rPr>
              <a:t> </a:t>
            </a:r>
            <a:r>
              <a:rPr lang="en-US" sz="1400">
                <a:solidFill>
                  <a:srgbClr val="000000"/>
                </a:solidFill>
                <a:latin typeface="Open Sans Light"/>
              </a:rPr>
              <a:t>through an online training material and a scenarios in which you will have to recognise whether or not it is a phishing case and what actions you would take in such a situation.</a:t>
            </a:r>
            <a:r>
              <a:rPr lang="en-US" sz="1400">
                <a:solidFill>
                  <a:srgbClr val="496592"/>
                </a:solidFill>
                <a:latin typeface="Open Sans Light"/>
              </a:rPr>
              <a:t> </a:t>
            </a:r>
          </a:p>
        </p:txBody>
      </p:sp>
      <p:sp>
        <p:nvSpPr>
          <p:cNvPr name="TextBox 16" id="16"/>
          <p:cNvSpPr txBox="true"/>
          <p:nvPr/>
        </p:nvSpPr>
        <p:spPr>
          <a:xfrm rot="0">
            <a:off x="1300490" y="5071908"/>
            <a:ext cx="5503510" cy="735965"/>
          </a:xfrm>
          <a:prstGeom prst="rect">
            <a:avLst/>
          </a:prstGeom>
        </p:spPr>
        <p:txBody>
          <a:bodyPr anchor="t" rtlCol="false" tIns="0" lIns="0" bIns="0" rIns="0">
            <a:spAutoFit/>
          </a:bodyPr>
          <a:lstStyle/>
          <a:p>
            <a:pPr>
              <a:lnSpc>
                <a:spcPts val="1960"/>
              </a:lnSpc>
            </a:pPr>
            <a:r>
              <a:rPr lang="en-US" sz="1400">
                <a:solidFill>
                  <a:srgbClr val="000000"/>
                </a:solidFill>
                <a:latin typeface="Open Sans Light"/>
              </a:rPr>
              <a:t>The scenarios tool will help you </a:t>
            </a:r>
            <a:r>
              <a:rPr lang="en-US" sz="1400">
                <a:solidFill>
                  <a:srgbClr val="496592"/>
                </a:solidFill>
                <a:latin typeface="Open Sans Light Bold"/>
              </a:rPr>
              <a:t>better understand fraud</a:t>
            </a:r>
            <a:r>
              <a:rPr lang="en-US" sz="1400">
                <a:solidFill>
                  <a:srgbClr val="000000"/>
                </a:solidFill>
                <a:latin typeface="Open Sans Light"/>
              </a:rPr>
              <a:t> and </a:t>
            </a:r>
            <a:r>
              <a:rPr lang="en-US" sz="1400">
                <a:solidFill>
                  <a:srgbClr val="496592"/>
                </a:solidFill>
                <a:latin typeface="Open Sans Light Bold"/>
              </a:rPr>
              <a:t>gain knowledge interactively</a:t>
            </a:r>
            <a:r>
              <a:rPr lang="en-US" sz="1400">
                <a:solidFill>
                  <a:srgbClr val="000000"/>
                </a:solidFill>
                <a:latin typeface="Open Sans Light"/>
              </a:rPr>
              <a:t>.</a:t>
            </a:r>
          </a:p>
          <a:p>
            <a:pPr>
              <a:lnSpc>
                <a:spcPts val="1960"/>
              </a:lnSpc>
              <a:spcBef>
                <a:spcPct val="0"/>
              </a:spcBef>
            </a:pPr>
          </a:p>
        </p:txBody>
      </p:sp>
      <p:sp>
        <p:nvSpPr>
          <p:cNvPr name="TextBox 17" id="17"/>
          <p:cNvSpPr txBox="true"/>
          <p:nvPr/>
        </p:nvSpPr>
        <p:spPr>
          <a:xfrm rot="0">
            <a:off x="1300490" y="5865482"/>
            <a:ext cx="5503510" cy="1231265"/>
          </a:xfrm>
          <a:prstGeom prst="rect">
            <a:avLst/>
          </a:prstGeom>
        </p:spPr>
        <p:txBody>
          <a:bodyPr anchor="t" rtlCol="false" tIns="0" lIns="0" bIns="0" rIns="0">
            <a:spAutoFit/>
          </a:bodyPr>
          <a:lstStyle/>
          <a:p>
            <a:pPr>
              <a:lnSpc>
                <a:spcPts val="1960"/>
              </a:lnSpc>
            </a:pPr>
            <a:r>
              <a:rPr lang="en-US" sz="1400">
                <a:solidFill>
                  <a:srgbClr val="000000"/>
                </a:solidFill>
                <a:latin typeface="Open Sans Light"/>
              </a:rPr>
              <a:t>All course participants completed the course will be </a:t>
            </a:r>
            <a:r>
              <a:rPr lang="en-US" sz="1400">
                <a:solidFill>
                  <a:srgbClr val="496592"/>
                </a:solidFill>
                <a:latin typeface="Open Sans Light Bold"/>
              </a:rPr>
              <a:t>awarded certificates</a:t>
            </a:r>
            <a:r>
              <a:rPr lang="en-US" sz="1400">
                <a:solidFill>
                  <a:srgbClr val="000000"/>
                </a:solidFill>
                <a:latin typeface="Open Sans Light"/>
              </a:rPr>
              <a:t>. </a:t>
            </a:r>
          </a:p>
          <a:p>
            <a:pPr>
              <a:lnSpc>
                <a:spcPts val="1960"/>
              </a:lnSpc>
            </a:pPr>
            <a:r>
              <a:rPr lang="en-US" sz="1400">
                <a:solidFill>
                  <a:srgbClr val="000000"/>
                </a:solidFill>
                <a:latin typeface="Arimo"/>
              </a:rPr>
              <a:t>Participants completed course with highest scores will be </a:t>
            </a:r>
            <a:r>
              <a:rPr lang="en-US" sz="1400">
                <a:solidFill>
                  <a:srgbClr val="496592"/>
                </a:solidFill>
                <a:latin typeface="Arimo Bold"/>
              </a:rPr>
              <a:t>awarded prizes</a:t>
            </a:r>
            <a:r>
              <a:rPr lang="en-US" sz="1400">
                <a:solidFill>
                  <a:srgbClr val="000000"/>
                </a:solidFill>
                <a:latin typeface="Arimo"/>
              </a:rPr>
              <a:t>.</a:t>
            </a:r>
          </a:p>
          <a:p>
            <a:pPr>
              <a:lnSpc>
                <a:spcPts val="1960"/>
              </a:lnSpc>
              <a:spcBef>
                <a:spcPct val="0"/>
              </a:spcBef>
            </a:pPr>
          </a:p>
        </p:txBody>
      </p:sp>
      <p:sp>
        <p:nvSpPr>
          <p:cNvPr name="TextBox 18" id="18"/>
          <p:cNvSpPr txBox="true"/>
          <p:nvPr/>
        </p:nvSpPr>
        <p:spPr>
          <a:xfrm rot="0">
            <a:off x="1355107" y="6998697"/>
            <a:ext cx="5448893" cy="735965"/>
          </a:xfrm>
          <a:prstGeom prst="rect">
            <a:avLst/>
          </a:prstGeom>
        </p:spPr>
        <p:txBody>
          <a:bodyPr anchor="t" rtlCol="false" tIns="0" lIns="0" bIns="0" rIns="0">
            <a:spAutoFit/>
          </a:bodyPr>
          <a:lstStyle/>
          <a:p>
            <a:pPr>
              <a:lnSpc>
                <a:spcPts val="1960"/>
              </a:lnSpc>
              <a:spcBef>
                <a:spcPct val="0"/>
              </a:spcBef>
            </a:pPr>
            <a:r>
              <a:rPr lang="en-US" sz="1400">
                <a:solidFill>
                  <a:srgbClr val="496592"/>
                </a:solidFill>
                <a:latin typeface="Open Sans Light Bold"/>
              </a:rPr>
              <a:t>Course participants will develop competences that will help them to highlight threats and take appropriate preventive measures. </a:t>
            </a:r>
          </a:p>
        </p:txBody>
      </p:sp>
      <p:grpSp>
        <p:nvGrpSpPr>
          <p:cNvPr name="Group 19" id="19"/>
          <p:cNvGrpSpPr/>
          <p:nvPr/>
        </p:nvGrpSpPr>
        <p:grpSpPr>
          <a:xfrm rot="0">
            <a:off x="6962752" y="366681"/>
            <a:ext cx="230567" cy="230567"/>
            <a:chOff x="0" y="0"/>
            <a:chExt cx="1913890" cy="1913890"/>
          </a:xfrm>
        </p:grpSpPr>
        <p:sp>
          <p:nvSpPr>
            <p:cNvPr name="Freeform 20" id="20"/>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496592"/>
            </a:solidFill>
          </p:spPr>
        </p:sp>
      </p:grpSp>
      <p:grpSp>
        <p:nvGrpSpPr>
          <p:cNvPr name="Group 21" id="21"/>
          <p:cNvGrpSpPr/>
          <p:nvPr/>
        </p:nvGrpSpPr>
        <p:grpSpPr>
          <a:xfrm rot="0">
            <a:off x="7258279" y="640717"/>
            <a:ext cx="149867" cy="149867"/>
            <a:chOff x="0" y="0"/>
            <a:chExt cx="1913890" cy="1913890"/>
          </a:xfrm>
        </p:grpSpPr>
        <p:sp>
          <p:nvSpPr>
            <p:cNvPr name="Freeform 22" id="22"/>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004AAD"/>
            </a:solidFill>
          </p:spPr>
        </p:sp>
      </p:grpSp>
      <p:grpSp>
        <p:nvGrpSpPr>
          <p:cNvPr name="Group 23" id="23"/>
          <p:cNvGrpSpPr/>
          <p:nvPr/>
        </p:nvGrpSpPr>
        <p:grpSpPr>
          <a:xfrm rot="0">
            <a:off x="6505162" y="216814"/>
            <a:ext cx="149867" cy="149867"/>
            <a:chOff x="0" y="0"/>
            <a:chExt cx="1913890" cy="1913890"/>
          </a:xfrm>
        </p:grpSpPr>
        <p:sp>
          <p:nvSpPr>
            <p:cNvPr name="Freeform 24" id="24"/>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89BBDE"/>
            </a:solidFill>
          </p:spPr>
        </p:sp>
      </p:grpSp>
      <p:grpSp>
        <p:nvGrpSpPr>
          <p:cNvPr name="Group 25" id="25"/>
          <p:cNvGrpSpPr/>
          <p:nvPr/>
        </p:nvGrpSpPr>
        <p:grpSpPr>
          <a:xfrm rot="0">
            <a:off x="405458" y="8849022"/>
            <a:ext cx="230567" cy="230567"/>
            <a:chOff x="0" y="0"/>
            <a:chExt cx="1913890" cy="1913890"/>
          </a:xfrm>
        </p:grpSpPr>
        <p:sp>
          <p:nvSpPr>
            <p:cNvPr name="Freeform 26" id="26"/>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89BBDE"/>
            </a:solidFill>
          </p:spPr>
        </p:sp>
      </p:grpSp>
      <p:grpSp>
        <p:nvGrpSpPr>
          <p:cNvPr name="Group 27" id="27"/>
          <p:cNvGrpSpPr/>
          <p:nvPr/>
        </p:nvGrpSpPr>
        <p:grpSpPr>
          <a:xfrm rot="0">
            <a:off x="198937" y="8699610"/>
            <a:ext cx="149412" cy="149412"/>
            <a:chOff x="0" y="0"/>
            <a:chExt cx="1913890" cy="1913890"/>
          </a:xfrm>
        </p:grpSpPr>
        <p:sp>
          <p:nvSpPr>
            <p:cNvPr name="Freeform 28" id="28"/>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7BD4F6"/>
            </a:solidFill>
          </p:spPr>
        </p:sp>
      </p:grpSp>
      <p:sp>
        <p:nvSpPr>
          <p:cNvPr name="AutoShape 29" id="29"/>
          <p:cNvSpPr/>
          <p:nvPr/>
        </p:nvSpPr>
        <p:spPr>
          <a:xfrm rot="5400000">
            <a:off x="58263" y="5265037"/>
            <a:ext cx="10960937" cy="0"/>
          </a:xfrm>
          <a:prstGeom prst="line">
            <a:avLst/>
          </a:prstGeom>
          <a:ln cap="flat" w="161925">
            <a:solidFill>
              <a:srgbClr val="3B6492">
                <a:alpha val="4706"/>
              </a:srgbClr>
            </a:solidFill>
            <a:prstDash val="solid"/>
            <a:headEnd type="none" len="sm" w="sm"/>
            <a:tailEnd type="none" len="sm" w="sm"/>
          </a:ln>
        </p:spPr>
      </p:sp>
      <p:grpSp>
        <p:nvGrpSpPr>
          <p:cNvPr name="Group 30" id="30"/>
          <p:cNvGrpSpPr/>
          <p:nvPr/>
        </p:nvGrpSpPr>
        <p:grpSpPr>
          <a:xfrm rot="0">
            <a:off x="662996" y="1431583"/>
            <a:ext cx="149412" cy="149412"/>
            <a:chOff x="0" y="0"/>
            <a:chExt cx="1913890" cy="1913890"/>
          </a:xfrm>
        </p:grpSpPr>
        <p:sp>
          <p:nvSpPr>
            <p:cNvPr name="Freeform 31" id="31"/>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89BBDE"/>
            </a:solidFill>
          </p:spPr>
        </p:sp>
      </p:grpSp>
      <p:grpSp>
        <p:nvGrpSpPr>
          <p:cNvPr name="Group 32" id="32"/>
          <p:cNvGrpSpPr/>
          <p:nvPr/>
        </p:nvGrpSpPr>
        <p:grpSpPr>
          <a:xfrm rot="0">
            <a:off x="841973" y="1725207"/>
            <a:ext cx="149412" cy="149412"/>
            <a:chOff x="0" y="0"/>
            <a:chExt cx="1913890" cy="1913890"/>
          </a:xfrm>
        </p:grpSpPr>
        <p:sp>
          <p:nvSpPr>
            <p:cNvPr name="Freeform 33" id="33"/>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496592"/>
            </a:solidFill>
          </p:spPr>
        </p:sp>
      </p:grpSp>
      <p:grpSp>
        <p:nvGrpSpPr>
          <p:cNvPr name="Group 34" id="34"/>
          <p:cNvGrpSpPr/>
          <p:nvPr/>
        </p:nvGrpSpPr>
        <p:grpSpPr>
          <a:xfrm rot="0">
            <a:off x="628867" y="1976470"/>
            <a:ext cx="149412" cy="149412"/>
            <a:chOff x="0" y="0"/>
            <a:chExt cx="1913890" cy="1913890"/>
          </a:xfrm>
        </p:grpSpPr>
        <p:sp>
          <p:nvSpPr>
            <p:cNvPr name="Freeform 35" id="35"/>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FFFF"/>
            </a:solidFill>
          </p:spPr>
        </p:sp>
      </p:grpSp>
      <p:grpSp>
        <p:nvGrpSpPr>
          <p:cNvPr name="Group 36" id="36"/>
          <p:cNvGrpSpPr/>
          <p:nvPr/>
        </p:nvGrpSpPr>
        <p:grpSpPr>
          <a:xfrm rot="0">
            <a:off x="1087542" y="1580995"/>
            <a:ext cx="5384915" cy="1303181"/>
            <a:chOff x="0" y="0"/>
            <a:chExt cx="3763517" cy="910793"/>
          </a:xfrm>
        </p:grpSpPr>
        <p:sp>
          <p:nvSpPr>
            <p:cNvPr name="Freeform 37" id="37"/>
            <p:cNvSpPr/>
            <p:nvPr/>
          </p:nvSpPr>
          <p:spPr>
            <a:xfrm>
              <a:off x="0" y="0"/>
              <a:ext cx="3763516" cy="910793"/>
            </a:xfrm>
            <a:custGeom>
              <a:avLst/>
              <a:gdLst/>
              <a:ahLst/>
              <a:cxnLst/>
              <a:rect r="r" b="b" t="t" l="l"/>
              <a:pathLst>
                <a:path h="910793" w="3763516">
                  <a:moveTo>
                    <a:pt x="0" y="0"/>
                  </a:moveTo>
                  <a:lnTo>
                    <a:pt x="3763516" y="0"/>
                  </a:lnTo>
                  <a:lnTo>
                    <a:pt x="3763516" y="910793"/>
                  </a:lnTo>
                  <a:lnTo>
                    <a:pt x="0" y="910793"/>
                  </a:lnTo>
                  <a:close/>
                </a:path>
              </a:pathLst>
            </a:custGeom>
            <a:solidFill>
              <a:srgbClr val="89BBDE">
                <a:alpha val="41961"/>
              </a:srgbClr>
            </a:solidFill>
          </p:spPr>
        </p:sp>
      </p:grpSp>
      <p:sp>
        <p:nvSpPr>
          <p:cNvPr name="TextBox 38" id="38"/>
          <p:cNvSpPr txBox="true"/>
          <p:nvPr/>
        </p:nvSpPr>
        <p:spPr>
          <a:xfrm rot="0">
            <a:off x="556732" y="9153099"/>
            <a:ext cx="4901037" cy="1281542"/>
          </a:xfrm>
          <a:prstGeom prst="rect">
            <a:avLst/>
          </a:prstGeom>
        </p:spPr>
        <p:txBody>
          <a:bodyPr anchor="t" rtlCol="false" tIns="0" lIns="0" bIns="0" rIns="0">
            <a:spAutoFit/>
          </a:bodyPr>
          <a:lstStyle/>
          <a:p>
            <a:pPr algn="just">
              <a:lnSpc>
                <a:spcPts val="969"/>
              </a:lnSpc>
              <a:spcBef>
                <a:spcPct val="0"/>
              </a:spcBef>
            </a:pPr>
            <a:r>
              <a:rPr lang="en-US" sz="692">
                <a:solidFill>
                  <a:srgbClr val="000000"/>
                </a:solidFill>
                <a:latin typeface="Open Sans Light"/>
              </a:rPr>
              <a:t>All personal data contained in this document is collected during the implementation of the Erasmus + Program (2014-2020), according to the European Commission's regulations. These will be stored and processed by Program Beneficiary Organizations, NA, EC in accordance with Regulation (EU) 2016/679 of the European Parliament and of the Council of 27 April 2016 on the protection of individuals with regard to the processing of personal data and the free movement of these data and repealing Directive 95/46 / EC (General Data Protection Directive - GDPR). The beneficiary organizations of the Program, EC, NA will store and process these data according to Regulation (EC) no. No 45/2001 of the European Parliament and of the Council of 18 December 2000 on the protection of individuals with regard to the processing of personal data by the Community institutions and bodies and on the free movement of such data. During the event, photographs and / or films will be taken for purposes of promoting and disseminating the results of Erasmus + funded projects. The materials will not affect your personal or institutional image. By registering to this event you consent to being filmed and / or photographed for the aforementioned reasons. </a:t>
            </a:r>
          </a:p>
        </p:txBody>
      </p:sp>
      <p:sp>
        <p:nvSpPr>
          <p:cNvPr name="TextBox 39" id="39"/>
          <p:cNvSpPr txBox="true"/>
          <p:nvPr/>
        </p:nvSpPr>
        <p:spPr>
          <a:xfrm rot="0">
            <a:off x="778279" y="8347085"/>
            <a:ext cx="4679490" cy="617220"/>
          </a:xfrm>
          <a:prstGeom prst="rect">
            <a:avLst/>
          </a:prstGeom>
        </p:spPr>
        <p:txBody>
          <a:bodyPr anchor="t" rtlCol="false" tIns="0" lIns="0" bIns="0" rIns="0">
            <a:spAutoFit/>
          </a:bodyPr>
          <a:lstStyle/>
          <a:p>
            <a:pPr algn="just">
              <a:lnSpc>
                <a:spcPts val="1679"/>
              </a:lnSpc>
              <a:spcBef>
                <a:spcPct val="0"/>
              </a:spcBef>
            </a:pPr>
            <a:r>
              <a:rPr lang="en-US" sz="1200">
                <a:solidFill>
                  <a:srgbClr val="496592"/>
                </a:solidFill>
                <a:latin typeface="Open Sans Italics"/>
              </a:rPr>
              <a:t>Trainings are organized in the framework of the CyberPhish (Safeguarding against Phishing in the age of 4th Industrial Revolution) project which is funded under the Erasmus+ programme. </a:t>
            </a:r>
          </a:p>
        </p:txBody>
      </p:sp>
      <p:sp>
        <p:nvSpPr>
          <p:cNvPr name="TextBox 40" id="40"/>
          <p:cNvSpPr txBox="true"/>
          <p:nvPr/>
        </p:nvSpPr>
        <p:spPr>
          <a:xfrm rot="0">
            <a:off x="1120247" y="1617765"/>
            <a:ext cx="2252041" cy="198509"/>
          </a:xfrm>
          <a:prstGeom prst="rect">
            <a:avLst/>
          </a:prstGeom>
        </p:spPr>
        <p:txBody>
          <a:bodyPr anchor="t" rtlCol="false" tIns="0" lIns="0" bIns="0" rIns="0">
            <a:spAutoFit/>
          </a:bodyPr>
          <a:lstStyle/>
          <a:p>
            <a:pPr algn="ctr">
              <a:lnSpc>
                <a:spcPts val="1658"/>
              </a:lnSpc>
              <a:spcBef>
                <a:spcPct val="0"/>
              </a:spcBef>
            </a:pPr>
            <a:r>
              <a:rPr lang="en-US" sz="1184">
                <a:solidFill>
                  <a:srgbClr val="426592"/>
                </a:solidFill>
                <a:latin typeface="Open Sans Light Bold"/>
              </a:rPr>
              <a:t>Registration to online course:</a:t>
            </a:r>
          </a:p>
        </p:txBody>
      </p:sp>
      <p:sp>
        <p:nvSpPr>
          <p:cNvPr name="TextBox 41" id="41"/>
          <p:cNvSpPr txBox="true"/>
          <p:nvPr/>
        </p:nvSpPr>
        <p:spPr>
          <a:xfrm rot="0">
            <a:off x="1120247" y="1862170"/>
            <a:ext cx="5352211" cy="949793"/>
          </a:xfrm>
          <a:prstGeom prst="rect">
            <a:avLst/>
          </a:prstGeom>
        </p:spPr>
        <p:txBody>
          <a:bodyPr anchor="t" rtlCol="false" tIns="0" lIns="0" bIns="0" rIns="0">
            <a:spAutoFit/>
          </a:bodyPr>
          <a:lstStyle/>
          <a:p>
            <a:pPr>
              <a:lnSpc>
                <a:spcPts val="2671"/>
              </a:lnSpc>
            </a:pPr>
            <a:r>
              <a:rPr lang="en-US" sz="1136">
                <a:solidFill>
                  <a:srgbClr val="000000"/>
                </a:solidFill>
                <a:latin typeface="Open Sans Light Bold"/>
              </a:rPr>
              <a:t>Name and Surname _______________________________________________________________</a:t>
            </a:r>
          </a:p>
          <a:p>
            <a:pPr>
              <a:lnSpc>
                <a:spcPts val="2671"/>
              </a:lnSpc>
            </a:pPr>
            <a:r>
              <a:rPr lang="en-US" sz="1136">
                <a:solidFill>
                  <a:srgbClr val="000000"/>
                </a:solidFill>
                <a:latin typeface="Open Sans Light Bold"/>
              </a:rPr>
              <a:t>Name of education institution ___________________________________________________ </a:t>
            </a:r>
          </a:p>
          <a:p>
            <a:pPr algn="l">
              <a:lnSpc>
                <a:spcPts val="2671"/>
              </a:lnSpc>
            </a:pPr>
            <a:r>
              <a:rPr lang="en-US" sz="1136">
                <a:solidFill>
                  <a:srgbClr val="000000"/>
                </a:solidFill>
                <a:latin typeface="Open Sans Light Bold"/>
              </a:rPr>
              <a:t>Email _________________________________________________________________________________</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E0BC6E3DA517409C1192B8C59818A0" ma:contentTypeVersion="13" ma:contentTypeDescription="Create a new document." ma:contentTypeScope="" ma:versionID="6cdd65fc2bea498eb849882d9e5ed546">
  <xsd:schema xmlns:xsd="http://www.w3.org/2001/XMLSchema" xmlns:xs="http://www.w3.org/2001/XMLSchema" xmlns:p="http://schemas.microsoft.com/office/2006/metadata/properties" xmlns:ns2="aecf7c14-e266-4f6e-bac0-0c1661ee5781" xmlns:ns3="c0fc1c61-0efa-4fbb-a2e0-38404bd7f028" targetNamespace="http://schemas.microsoft.com/office/2006/metadata/properties" ma:root="true" ma:fieldsID="b9dd7fd3cb71a33a315e069baf6aa9b6" ns2:_="" ns3:_="">
    <xsd:import namespace="aecf7c14-e266-4f6e-bac0-0c1661ee5781"/>
    <xsd:import namespace="c0fc1c61-0efa-4fbb-a2e0-38404bd7f0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f7c14-e266-4f6e-bac0-0c1661ee5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d1d6e2d-d61e-4002-9eb5-e7f8ec1ff8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fc1c61-0efa-4fbb-a2e0-38404bd7f02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b5dd795-e4e4-4ec8-be35-2955eddaa62c}" ma:internalName="TaxCatchAll" ma:showField="CatchAllData" ma:web="c0fc1c61-0efa-4fbb-a2e0-38404bd7f0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cf7c14-e266-4f6e-bac0-0c1661ee5781">
      <Terms xmlns="http://schemas.microsoft.com/office/infopath/2007/PartnerControls"/>
    </lcf76f155ced4ddcb4097134ff3c332f>
    <TaxCatchAll xmlns="c0fc1c61-0efa-4fbb-a2e0-38404bd7f028" xsi:nil="true"/>
  </documentManagement>
</p:properties>
</file>

<file path=customXml/itemProps1.xml><?xml version="1.0" encoding="utf-8"?>
<ds:datastoreItem xmlns:ds="http://schemas.openxmlformats.org/officeDocument/2006/customXml" ds:itemID="{31BBFF71-4EEB-4648-AFEF-41D5B5AFE270}"/>
</file>

<file path=customXml/itemProps2.xml><?xml version="1.0" encoding="utf-8"?>
<ds:datastoreItem xmlns:ds="http://schemas.openxmlformats.org/officeDocument/2006/customXml" ds:itemID="{92163251-2649-40FA-83CD-EEAFF1FF001D}"/>
</file>

<file path=customXml/itemProps3.xml><?xml version="1.0" encoding="utf-8"?>
<ds:datastoreItem xmlns:ds="http://schemas.openxmlformats.org/officeDocument/2006/customXml" ds:itemID="{066FCDA4-4428-49D6-9AA5-F0B203155A37}"/>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subheading</dc:title>
  <cp:revision>1</cp:revision>
  <dcterms:created xsi:type="dcterms:W3CDTF">2006-08-16T00:00:00Z</dcterms:created>
  <dcterms:modified xsi:type="dcterms:W3CDTF">2011-08-01T06:04:30Z</dcterms:modified>
  <dc:identifier>DAE91wfsYY0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0x0101004CE0BC6E3DA517409C1192B8C59818A0</vt:lpwstr>
  </property>
</Properties>
</file>